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8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70" r:id="rId20"/>
    <p:sldId id="258" r:id="rId21"/>
    <p:sldId id="262" r:id="rId22"/>
    <p:sldId id="271" r:id="rId23"/>
    <p:sldId id="263" r:id="rId24"/>
  </p:sldIdLst>
  <p:sldSz cx="18288000" cy="10287000"/>
  <p:notesSz cx="10287000" cy="18288000"/>
  <p:embeddedFontLst>
    <p:embeddedFont>
      <p:font typeface="공체 Light" panose="020B0600000101010101" charset="-127"/>
      <p:regular r:id="rId25"/>
    </p:embeddedFont>
    <p:embeddedFont>
      <p:font typeface="공체 Medium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A69"/>
    <a:srgbClr val="A3835F"/>
    <a:srgbClr val="C7B3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61" autoAdjust="0"/>
  </p:normalViewPr>
  <p:slideViewPr>
    <p:cSldViewPr>
      <p:cViewPr varScale="1">
        <p:scale>
          <a:sx n="54" d="100"/>
          <a:sy n="54" d="100"/>
        </p:scale>
        <p:origin x="126" y="15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897459" y="3169276"/>
            <a:ext cx="24080633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0" kern="0" spc="-1000" dirty="0">
                <a:solidFill>
                  <a:srgbClr val="A3835F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Noto Sans CJK KR Black" pitchFamily="34" charset="0"/>
              </a:rPr>
              <a:t>하늘거울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40156" y="7913210"/>
            <a:ext cx="3405405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900" b="1" dirty="0" err="1">
                <a:solidFill>
                  <a:srgbClr val="00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임현규</a:t>
            </a:r>
            <a:r>
              <a:rPr lang="en-US" altLang="ko-KR" sz="2900" b="1" dirty="0">
                <a:solidFill>
                  <a:srgbClr val="00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, </a:t>
            </a:r>
            <a:r>
              <a:rPr lang="ko-KR" altLang="en-US" sz="2900" b="1" dirty="0">
                <a:solidFill>
                  <a:srgbClr val="00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이규환</a:t>
            </a:r>
            <a:endParaRPr lang="en-US" sz="2900" b="1" dirty="0">
              <a:solidFill>
                <a:srgbClr val="00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Caviar Dreams" pitchFamily="34" charset="0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2023.06.15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71700"/>
            <a:ext cx="10972800" cy="70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57500"/>
            <a:ext cx="9078467" cy="563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1410391"/>
            <a:ext cx="4429743" cy="70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4448"/>
            <a:ext cx="9537984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20830"/>
            <a:ext cx="7104184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4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09700"/>
            <a:ext cx="4953000" cy="864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1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1700"/>
            <a:ext cx="7978261" cy="7467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061" y="2324100"/>
            <a:ext cx="9479546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727554"/>
            <a:ext cx="10390071" cy="82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2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45" y="1562100"/>
            <a:ext cx="5954363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9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19300"/>
            <a:ext cx="1029135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26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MVC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7F1876-9BD3-40D6-BC5D-6D62AF0E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76" y="1943100"/>
            <a:ext cx="2813070" cy="28130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869191-E92C-4B5F-A265-8950B97E6D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28" y="6926056"/>
            <a:ext cx="2050765" cy="205076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84D9C1-B2A8-4145-B349-64FCBA46C4B6}"/>
              </a:ext>
            </a:extLst>
          </p:cNvPr>
          <p:cNvSpPr/>
          <p:nvPr/>
        </p:nvSpPr>
        <p:spPr>
          <a:xfrm>
            <a:off x="6400801" y="2789021"/>
            <a:ext cx="281307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MODEL</a:t>
            </a:r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DF74A-0432-4D5F-BC2C-B8DDAEBE194C}"/>
              </a:ext>
            </a:extLst>
          </p:cNvPr>
          <p:cNvSpPr/>
          <p:nvPr/>
        </p:nvSpPr>
        <p:spPr>
          <a:xfrm>
            <a:off x="11887200" y="2776321"/>
            <a:ext cx="281307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VIEW</a:t>
            </a:r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06B598-4C52-4EBA-A5F3-AF49721FA0C8}"/>
              </a:ext>
            </a:extLst>
          </p:cNvPr>
          <p:cNvSpPr/>
          <p:nvPr/>
        </p:nvSpPr>
        <p:spPr>
          <a:xfrm>
            <a:off x="8604270" y="6808438"/>
            <a:ext cx="389253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공체 Light" panose="00000300000000000000" pitchFamily="2" charset="-127"/>
                <a:ea typeface="공체 Light" panose="00000300000000000000" pitchFamily="2" charset="-127"/>
              </a:rPr>
              <a:t>CONTROLLER</a:t>
            </a:r>
            <a:endParaRPr lang="ko-KR" altLang="en-US" sz="4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86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6577" y="1005447"/>
            <a:ext cx="51144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목차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1694" y="2863594"/>
            <a:ext cx="277389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01. </a:t>
            </a:r>
            <a:r>
              <a:rPr lang="ko-KR" alt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주제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1694" y="3952788"/>
            <a:ext cx="479630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02. </a:t>
            </a:r>
            <a:r>
              <a:rPr lang="ko-KR" alt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시장조사 및 비교분석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1694" y="5060892"/>
            <a:ext cx="351309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03. SWOT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14" name="Object 7">
            <a:extLst>
              <a:ext uri="{FF2B5EF4-FFF2-40B4-BE49-F238E27FC236}">
                <a16:creationId xmlns:a16="http://schemas.microsoft.com/office/drawing/2014/main" id="{DB606D8A-591A-42BE-A2B3-34FA4DF4E092}"/>
              </a:ext>
            </a:extLst>
          </p:cNvPr>
          <p:cNvSpPr txBox="1"/>
          <p:nvPr/>
        </p:nvSpPr>
        <p:spPr>
          <a:xfrm>
            <a:off x="2061694" y="6168996"/>
            <a:ext cx="351309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04. </a:t>
            </a:r>
            <a:r>
              <a:rPr lang="ko-KR" alt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비즈니스 모델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0EBE3EB6-A423-49E3-899E-C3158712F57B}"/>
              </a:ext>
            </a:extLst>
          </p:cNvPr>
          <p:cNvSpPr txBox="1"/>
          <p:nvPr/>
        </p:nvSpPr>
        <p:spPr>
          <a:xfrm>
            <a:off x="2057400" y="7277100"/>
            <a:ext cx="450798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05.</a:t>
            </a:r>
            <a:r>
              <a:rPr lang="ko-KR" alt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 구동화면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6620E9D7-E87C-4B0F-BC4D-3735A5390F26}"/>
              </a:ext>
            </a:extLst>
          </p:cNvPr>
          <p:cNvSpPr txBox="1"/>
          <p:nvPr/>
        </p:nvSpPr>
        <p:spPr>
          <a:xfrm>
            <a:off x="7218918" y="2879156"/>
            <a:ext cx="314428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06. </a:t>
            </a:r>
            <a:r>
              <a:rPr lang="en-US" altLang="ko-KR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MVC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EE26D4D1-74B1-42B6-8394-B0A48F70EC1A}"/>
              </a:ext>
            </a:extLst>
          </p:cNvPr>
          <p:cNvSpPr txBox="1"/>
          <p:nvPr/>
        </p:nvSpPr>
        <p:spPr>
          <a:xfrm>
            <a:off x="7218918" y="3968350"/>
            <a:ext cx="416662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07</a:t>
            </a:r>
            <a:r>
              <a:rPr lang="en-US" sz="3400" b="1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. </a:t>
            </a:r>
            <a:r>
              <a:rPr lang="ko-KR" alt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완성도 및 기여도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6B4B0B-7AA8-4AA7-A0E2-D2E668997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142" y="1484739"/>
            <a:ext cx="4882160" cy="7317522"/>
          </a:xfrm>
          <a:prstGeom prst="rect">
            <a:avLst/>
          </a:prstGeom>
        </p:spPr>
      </p:pic>
      <p:sp>
        <p:nvSpPr>
          <p:cNvPr id="22" name="Object 7">
            <a:extLst>
              <a:ext uri="{FF2B5EF4-FFF2-40B4-BE49-F238E27FC236}">
                <a16:creationId xmlns:a16="http://schemas.microsoft.com/office/drawing/2014/main" id="{C33B7233-E68D-43A0-B6F6-0FF696F23B14}"/>
              </a:ext>
            </a:extLst>
          </p:cNvPr>
          <p:cNvSpPr txBox="1"/>
          <p:nvPr/>
        </p:nvSpPr>
        <p:spPr>
          <a:xfrm>
            <a:off x="7218917" y="5060892"/>
            <a:ext cx="4166625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08. </a:t>
            </a:r>
            <a:r>
              <a:rPr lang="ko-KR" alt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팀원 </a:t>
            </a:r>
            <a:r>
              <a:rPr lang="ko-KR" altLang="en-US" sz="3400" b="1" dirty="0" err="1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느낀점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FCDC82C6-FA8B-46B9-84C0-1ABB9304F666}"/>
              </a:ext>
            </a:extLst>
          </p:cNvPr>
          <p:cNvSpPr txBox="1"/>
          <p:nvPr/>
        </p:nvSpPr>
        <p:spPr>
          <a:xfrm>
            <a:off x="7218918" y="6168996"/>
            <a:ext cx="351309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09. Q&amp;A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Caviar Dreams" pitchFamily="34" charset="0"/>
              </a:rPr>
              <a:t>완성도 및 기여도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477299" y="3163539"/>
            <a:ext cx="7448501" cy="347829"/>
            <a:chOff x="8500540" y="4120355"/>
            <a:chExt cx="8801396" cy="3388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0540" y="4120355"/>
              <a:ext cx="8801396" cy="3388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695167" y="3101275"/>
            <a:ext cx="2478944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Frontend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477299" y="3163540"/>
            <a:ext cx="6153101" cy="335967"/>
            <a:chOff x="8500540" y="4120355"/>
            <a:chExt cx="7134427" cy="3388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0540" y="4120355"/>
              <a:ext cx="7134427" cy="338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4464" y="3884625"/>
            <a:ext cx="7461336" cy="335994"/>
            <a:chOff x="8487705" y="4841440"/>
            <a:chExt cx="8801396" cy="3388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7705" y="4841440"/>
              <a:ext cx="8801396" cy="33882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82333" y="3873698"/>
            <a:ext cx="2478944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Backend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464464" y="3887459"/>
            <a:ext cx="3964675" cy="333160"/>
            <a:chOff x="8487705" y="4844274"/>
            <a:chExt cx="3964675" cy="333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7705" y="4844274"/>
              <a:ext cx="3964675" cy="3331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64464" y="4671162"/>
            <a:ext cx="7461336" cy="338828"/>
            <a:chOff x="8487705" y="5627977"/>
            <a:chExt cx="8801396" cy="3388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7705" y="5627977"/>
              <a:ext cx="8801396" cy="33882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82333" y="4660236"/>
            <a:ext cx="2478944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Total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8464464" y="4669237"/>
            <a:ext cx="5545146" cy="342679"/>
            <a:chOff x="8487705" y="5626052"/>
            <a:chExt cx="5545146" cy="3426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7705" y="5626052"/>
              <a:ext cx="5545146" cy="34267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58697" y="2287303"/>
            <a:ext cx="325949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kern="0" spc="100" dirty="0">
                <a:solidFill>
                  <a:srgbClr val="A3835F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완성도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58697" y="6074125"/>
            <a:ext cx="423189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kern="0" spc="100" dirty="0">
                <a:solidFill>
                  <a:srgbClr val="A3835F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기여도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8487705" y="7061672"/>
            <a:ext cx="7438095" cy="371210"/>
            <a:chOff x="8487705" y="7452271"/>
            <a:chExt cx="8801396" cy="3388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7705" y="7452271"/>
              <a:ext cx="8801396" cy="33882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705574" y="7048161"/>
            <a:ext cx="1920647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b="1" dirty="0" err="1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임현규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8487706" y="7064933"/>
            <a:ext cx="3941434" cy="384721"/>
            <a:chOff x="8487705" y="7455533"/>
            <a:chExt cx="7173277" cy="3323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7705" y="7455533"/>
              <a:ext cx="7173277" cy="332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87705" y="7852283"/>
            <a:ext cx="7438095" cy="333642"/>
            <a:chOff x="8487705" y="8242882"/>
            <a:chExt cx="8801396" cy="3388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7705" y="8242882"/>
              <a:ext cx="8801396" cy="33882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705574" y="7841356"/>
            <a:ext cx="2478944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b="1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이규환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8487706" y="7850359"/>
            <a:ext cx="3941434" cy="333642"/>
            <a:chOff x="8487705" y="8240957"/>
            <a:chExt cx="5545146" cy="3426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7705" y="8240957"/>
              <a:ext cx="5545146" cy="3426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BDE20-929D-410A-9940-E9DBD5214A3A}"/>
              </a:ext>
            </a:extLst>
          </p:cNvPr>
          <p:cNvSpPr/>
          <p:nvPr/>
        </p:nvSpPr>
        <p:spPr>
          <a:xfrm>
            <a:off x="1014109" y="2564302"/>
            <a:ext cx="4194105" cy="5720214"/>
          </a:xfrm>
          <a:prstGeom prst="rect">
            <a:avLst/>
          </a:prstGeom>
          <a:solidFill>
            <a:srgbClr val="C7B39D"/>
          </a:solidFill>
          <a:ln>
            <a:solidFill>
              <a:srgbClr val="A383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하늘거울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D89D7-2D71-418C-9964-AFD1313483B7}"/>
              </a:ext>
            </a:extLst>
          </p:cNvPr>
          <p:cNvSpPr txBox="1"/>
          <p:nvPr/>
        </p:nvSpPr>
        <p:spPr>
          <a:xfrm>
            <a:off x="16383000" y="707262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50%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8E017F-56ED-4342-9978-88563F67EF73}"/>
              </a:ext>
            </a:extLst>
          </p:cNvPr>
          <p:cNvSpPr txBox="1"/>
          <p:nvPr/>
        </p:nvSpPr>
        <p:spPr>
          <a:xfrm>
            <a:off x="16383000" y="783251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50%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D32F92-0F83-4AFC-A9FA-C8377D7017D4}"/>
              </a:ext>
            </a:extLst>
          </p:cNvPr>
          <p:cNvSpPr txBox="1"/>
          <p:nvPr/>
        </p:nvSpPr>
        <p:spPr>
          <a:xfrm>
            <a:off x="16383000" y="465591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50%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5DA69D-4F1C-46D6-9004-6FB5DD80324A}"/>
              </a:ext>
            </a:extLst>
          </p:cNvPr>
          <p:cNvSpPr txBox="1"/>
          <p:nvPr/>
        </p:nvSpPr>
        <p:spPr>
          <a:xfrm>
            <a:off x="16383000" y="387369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50%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4AF56B-112A-4E5D-95DC-96C830EAC9CD}"/>
              </a:ext>
            </a:extLst>
          </p:cNvPr>
          <p:cNvSpPr txBox="1"/>
          <p:nvPr/>
        </p:nvSpPr>
        <p:spPr>
          <a:xfrm>
            <a:off x="16383000" y="316353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80%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23552" y="-138995"/>
            <a:ext cx="18411552" cy="5587296"/>
            <a:chOff x="-123552" y="-138996"/>
            <a:chExt cx="6790219" cy="105637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552" y="-138996"/>
              <a:ext cx="6790219" cy="1056370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796535" y="2278039"/>
            <a:ext cx="5767065" cy="1969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100" b="1" kern="0" spc="2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팀장 </a:t>
            </a:r>
            <a:endParaRPr lang="en-US" altLang="ko-KR" sz="6100" b="1" kern="0" spc="2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6100" b="1" kern="0" spc="200" dirty="0" err="1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임현규</a:t>
            </a:r>
            <a:endParaRPr lang="en-US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89187" y="865403"/>
            <a:ext cx="375065" cy="72881"/>
            <a:chOff x="889187" y="3781746"/>
            <a:chExt cx="375065" cy="728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26577" y="2601205"/>
            <a:ext cx="1198183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처음으로 </a:t>
            </a:r>
            <a:r>
              <a:rPr lang="ko-KR" altLang="en-US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프론트엔드와</a:t>
            </a:r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백엔드를</a:t>
            </a:r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확실히 파트를 나눠서 개발하는 과정에서</a:t>
            </a:r>
            <a:endParaRPr lang="en-US" altLang="ko-KR" dirty="0" smtClean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어려운점도</a:t>
            </a:r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있었고 많이 배우는 점도 </a:t>
            </a:r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있어서 팀프로젝트로써 성과가 있었던 </a:t>
            </a:r>
            <a:endParaRPr lang="en-US" altLang="ko-KR" dirty="0" smtClean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프로젝트였고 아무것도 몰랐던 </a:t>
            </a:r>
            <a:r>
              <a:rPr lang="ko-KR" altLang="en-US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파이썬의</a:t>
            </a:r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 플라스크 프레임워크를 공부하면서</a:t>
            </a:r>
            <a:endParaRPr lang="en-US" altLang="ko-KR" dirty="0" smtClean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개발해봤는데 개인적으로 값진 경험이었다고 생각합니다</a:t>
            </a:r>
            <a:r>
              <a:rPr lang="en-US" altLang="ko-KR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</a:p>
          <a:p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하지만 </a:t>
            </a:r>
            <a:r>
              <a:rPr lang="en-US" altLang="ko-KR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dirty="0" err="1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학년때보다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풍부한 기능들을 개발하고 싶었는데 그렇지 못해서 </a:t>
            </a:r>
            <a:endParaRPr lang="en-US" altLang="ko-KR" dirty="0" smtClean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아쉬움이 남는 프로젝트 였습니다</a:t>
            </a:r>
            <a:r>
              <a:rPr lang="en-US" altLang="ko-KR" dirty="0" smtClean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7BEFF2EC-A34D-4EC1-83EE-D42ABF6ADC3E}"/>
              </a:ext>
            </a:extLst>
          </p:cNvPr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팀원 </a:t>
            </a:r>
            <a:r>
              <a:rPr lang="ko-KR" altLang="en-US" sz="4000" kern="0" spc="100" dirty="0" err="1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느낀점</a:t>
            </a:r>
            <a:endParaRPr lang="en-US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BAC9A903-A2A2-4B5C-A73A-575DB7F73FD8}"/>
              </a:ext>
            </a:extLst>
          </p:cNvPr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6" name="Object 12">
              <a:extLst>
                <a:ext uri="{FF2B5EF4-FFF2-40B4-BE49-F238E27FC236}">
                  <a16:creationId xmlns:a16="http://schemas.microsoft.com/office/drawing/2014/main" id="{F5CD5692-E83D-4EC5-8F86-D76933D66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17" name="Object 9">
            <a:extLst>
              <a:ext uri="{FF2B5EF4-FFF2-40B4-BE49-F238E27FC236}">
                <a16:creationId xmlns:a16="http://schemas.microsoft.com/office/drawing/2014/main" id="{AA455570-CE7F-4F25-9226-466C7389C279}"/>
              </a:ext>
            </a:extLst>
          </p:cNvPr>
          <p:cNvSpPr txBox="1"/>
          <p:nvPr/>
        </p:nvSpPr>
        <p:spPr>
          <a:xfrm>
            <a:off x="4519935" y="6849673"/>
            <a:ext cx="5767065" cy="1969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100" b="1" kern="0" spc="200" dirty="0"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팀원 </a:t>
            </a:r>
            <a:endParaRPr lang="en-US" altLang="ko-KR" sz="6100" b="1" kern="0" spc="200" dirty="0">
              <a:latin typeface="공체 Light" panose="00000300000000000000" pitchFamily="2" charset="-127"/>
              <a:ea typeface="공체 Light" panose="00000300000000000000" pitchFamily="2" charset="-127"/>
              <a:cs typeface="Caviar Dreams" pitchFamily="34" charset="0"/>
            </a:endParaRPr>
          </a:p>
          <a:p>
            <a:pPr algn="ctr"/>
            <a:r>
              <a:rPr lang="ko-KR" altLang="en-US" sz="6100" b="1" kern="0" spc="200" dirty="0"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이규환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34A0D47B-8180-4A84-AC45-20C33FE837A1}"/>
              </a:ext>
            </a:extLst>
          </p:cNvPr>
          <p:cNvSpPr txBox="1"/>
          <p:nvPr/>
        </p:nvSpPr>
        <p:spPr>
          <a:xfrm>
            <a:off x="10287000" y="6865062"/>
            <a:ext cx="65532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작년에 이어 두번째 프로젝트를 진행하였는데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기능적인 부분을 중요시했던 저번 프로젝트와 달리 기능적인 부분과 디자인적이 부분을 전부 신경 쓰려 하니 많이 힘들었던 것 같다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레퍼런스를 참고하여 완벽하게 만들려 했지만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아직 많이 부족하다는 걸 알게 되었던 기회였다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재밌는 프로젝트였지만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조금은 후회되었던 프로젝트 였다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77458B-C4AF-4944-8478-6009D2FAB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06" y="6308955"/>
            <a:ext cx="2896210" cy="28962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EEA34D-D1A3-4B0A-A42B-5F85F77E0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1790234"/>
            <a:ext cx="2945380" cy="2945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897459" y="3169276"/>
            <a:ext cx="24080633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0" kern="0" spc="-1000" dirty="0">
                <a:solidFill>
                  <a:srgbClr val="A3835F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Noto Sans CJK KR Black" pitchFamily="34" charset="0"/>
              </a:rPr>
              <a:t>Q&amp;A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25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897459" y="3169276"/>
            <a:ext cx="24080633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0" kern="0" spc="-1000" dirty="0">
                <a:solidFill>
                  <a:srgbClr val="A3835F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Noto Sans CJK KR Black" pitchFamily="34" charset="0"/>
              </a:rPr>
              <a:t>Thank you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1317" y="7913210"/>
            <a:ext cx="1402308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0" i="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도중에 포기하지 말라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망설이지 말라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최후의 성공을 거둘 때까지 밀고 나가자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</a:p>
          <a:p>
            <a:pPr algn="ctr"/>
            <a:r>
              <a:rPr lang="en-US" altLang="ko-KR" sz="3200" b="0" i="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– </a:t>
            </a:r>
            <a:r>
              <a:rPr lang="ko-KR" altLang="en-US" sz="3200" b="0" i="0" dirty="0" err="1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헨리포드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C52C65-16F6-41C6-8CD3-FBDCC3E894D4}"/>
              </a:ext>
            </a:extLst>
          </p:cNvPr>
          <p:cNvGrpSpPr/>
          <p:nvPr/>
        </p:nvGrpSpPr>
        <p:grpSpPr>
          <a:xfrm>
            <a:off x="5798413" y="3333351"/>
            <a:ext cx="6025322" cy="595733"/>
            <a:chOff x="4874136" y="3333351"/>
            <a:chExt cx="6025322" cy="59573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5" name="Object 5"/>
            <p:cNvSpPr txBox="1"/>
            <p:nvPr/>
          </p:nvSpPr>
          <p:spPr>
            <a:xfrm>
              <a:off x="4874136" y="3372290"/>
              <a:ext cx="60253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Caviar Dreams" pitchFamily="34" charset="0"/>
                </a:rPr>
                <a:t>모두의</a:t>
              </a:r>
              <a:r>
                <a:rPr lang="en-US" altLang="ko-KR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Caviar Dreams" pitchFamily="34" charset="0"/>
                </a:rPr>
                <a:t> </a:t>
              </a:r>
              <a:r>
                <a:rPr lang="ko-KR" altLang="en-US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Caviar Dreams" pitchFamily="34" charset="0"/>
                </a:rPr>
                <a:t>추억은 항상 소중합니다</a:t>
              </a:r>
              <a:r>
                <a:rPr lang="en-US" altLang="ko-KR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Caviar Dreams" pitchFamily="34" charset="0"/>
                </a:rPr>
                <a:t>.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826577" y="3333351"/>
            <a:ext cx="4036883" cy="5382582"/>
            <a:chOff x="826577" y="3333351"/>
            <a:chExt cx="4036883" cy="5382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3333351"/>
              <a:ext cx="4036883" cy="5382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137000" y="4567486"/>
            <a:ext cx="91765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하늘 거울은 고인을 추억하고</a:t>
            </a:r>
            <a:r>
              <a:rPr lang="en-US" altLang="ko-KR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웹페이지로 만들어 소장할 수 있는 서비스를 제공합니다</a:t>
            </a:r>
            <a:r>
              <a:rPr lang="en-US" altLang="ko-KR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.</a:t>
            </a:r>
          </a:p>
          <a:p>
            <a:r>
              <a:rPr lang="ko-KR" altLang="en-US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부모님</a:t>
            </a:r>
            <a:r>
              <a:rPr lang="en-US" altLang="ko-KR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친구</a:t>
            </a:r>
            <a:r>
              <a:rPr lang="en-US" altLang="ko-KR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지인 등 자신과 관계된 </a:t>
            </a:r>
            <a:r>
              <a:rPr lang="ko-KR" altLang="en-US" sz="2000" dirty="0" err="1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사람들과의</a:t>
            </a:r>
            <a:r>
              <a:rPr lang="ko-KR" altLang="en-US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 추억은 돈으로도 바꿀 수 없는 소중한 자산입니다</a:t>
            </a:r>
            <a:r>
              <a:rPr lang="en-US" altLang="ko-KR" sz="20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NanumSquare" pitchFamily="34" charset="0"/>
              </a:rPr>
              <a:t>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주제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538212A9-E4FC-4B42-BAE6-9599A6A2A1D3}"/>
              </a:ext>
            </a:extLst>
          </p:cNvPr>
          <p:cNvGrpSpPr/>
          <p:nvPr/>
        </p:nvGrpSpPr>
        <p:grpSpPr>
          <a:xfrm>
            <a:off x="10423905" y="6404803"/>
            <a:ext cx="1092172" cy="1092172"/>
            <a:chOff x="10889286" y="5750668"/>
            <a:chExt cx="1092172" cy="1092172"/>
          </a:xfrm>
        </p:grpSpPr>
        <p:pic>
          <p:nvPicPr>
            <p:cNvPr id="26" name="Object 27">
              <a:extLst>
                <a:ext uri="{FF2B5EF4-FFF2-40B4-BE49-F238E27FC236}">
                  <a16:creationId xmlns:a16="http://schemas.microsoft.com/office/drawing/2014/main" id="{299EB45E-125C-4ABC-93AD-5A988A51C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9286" y="5750668"/>
              <a:ext cx="1092172" cy="1092172"/>
            </a:xfrm>
            <a:prstGeom prst="rect">
              <a:avLst/>
            </a:prstGeom>
          </p:spPr>
        </p:pic>
      </p:grp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EAD64F4E-E7C8-420F-BB09-4AF341ED56A2}"/>
              </a:ext>
            </a:extLst>
          </p:cNvPr>
          <p:cNvGrpSpPr/>
          <p:nvPr/>
        </p:nvGrpSpPr>
        <p:grpSpPr>
          <a:xfrm>
            <a:off x="6552071" y="6380597"/>
            <a:ext cx="1091611" cy="1091611"/>
            <a:chOff x="7584660" y="5703049"/>
            <a:chExt cx="1091611" cy="1091611"/>
          </a:xfrm>
        </p:grpSpPr>
        <p:pic>
          <p:nvPicPr>
            <p:cNvPr id="28" name="Object 32">
              <a:extLst>
                <a:ext uri="{FF2B5EF4-FFF2-40B4-BE49-F238E27FC236}">
                  <a16:creationId xmlns:a16="http://schemas.microsoft.com/office/drawing/2014/main" id="{FFF9E9C8-86EF-4788-8F6F-7C11EA9B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4660" y="5703049"/>
              <a:ext cx="1091611" cy="1091611"/>
            </a:xfrm>
            <a:prstGeom prst="rect">
              <a:avLst/>
            </a:prstGeom>
          </p:spPr>
        </p:pic>
      </p:grpSp>
      <p:grpSp>
        <p:nvGrpSpPr>
          <p:cNvPr id="29" name="그룹 1010">
            <a:extLst>
              <a:ext uri="{FF2B5EF4-FFF2-40B4-BE49-F238E27FC236}">
                <a16:creationId xmlns:a16="http://schemas.microsoft.com/office/drawing/2014/main" id="{3E68C951-0F33-4138-A42D-97CB10D1DFEA}"/>
              </a:ext>
            </a:extLst>
          </p:cNvPr>
          <p:cNvGrpSpPr/>
          <p:nvPr/>
        </p:nvGrpSpPr>
        <p:grpSpPr>
          <a:xfrm>
            <a:off x="13593024" y="6334273"/>
            <a:ext cx="1195136" cy="1195136"/>
            <a:chOff x="14058405" y="5680138"/>
            <a:chExt cx="1195136" cy="1195136"/>
          </a:xfrm>
        </p:grpSpPr>
        <p:pic>
          <p:nvPicPr>
            <p:cNvPr id="30" name="Object 36">
              <a:extLst>
                <a:ext uri="{FF2B5EF4-FFF2-40B4-BE49-F238E27FC236}">
                  <a16:creationId xmlns:a16="http://schemas.microsoft.com/office/drawing/2014/main" id="{FB87826D-8431-4C5B-A963-B2CC0172E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8405" y="5680138"/>
              <a:ext cx="1195136" cy="1195136"/>
            </a:xfrm>
            <a:prstGeom prst="rect">
              <a:avLst/>
            </a:prstGeom>
          </p:spPr>
        </p:pic>
      </p:grpSp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A136CA42-B015-4298-AAB9-B3C527A3CFBB}"/>
              </a:ext>
            </a:extLst>
          </p:cNvPr>
          <p:cNvGrpSpPr/>
          <p:nvPr/>
        </p:nvGrpSpPr>
        <p:grpSpPr>
          <a:xfrm>
            <a:off x="9302873" y="5905500"/>
            <a:ext cx="3018640" cy="2502524"/>
            <a:chOff x="9926052" y="5421285"/>
            <a:chExt cx="3018640" cy="2502524"/>
          </a:xfrm>
        </p:grpSpPr>
        <p:pic>
          <p:nvPicPr>
            <p:cNvPr id="32" name="Object 10">
              <a:extLst>
                <a:ext uri="{FF2B5EF4-FFF2-40B4-BE49-F238E27FC236}">
                  <a16:creationId xmlns:a16="http://schemas.microsoft.com/office/drawing/2014/main" id="{E48941D4-4027-470E-8683-34642A74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6052" y="5421285"/>
              <a:ext cx="3018640" cy="2502524"/>
            </a:xfrm>
            <a:prstGeom prst="rect">
              <a:avLst/>
            </a:prstGeom>
          </p:spPr>
        </p:pic>
      </p:grpSp>
      <p:grpSp>
        <p:nvGrpSpPr>
          <p:cNvPr id="33" name="그룹 1005">
            <a:extLst>
              <a:ext uri="{FF2B5EF4-FFF2-40B4-BE49-F238E27FC236}">
                <a16:creationId xmlns:a16="http://schemas.microsoft.com/office/drawing/2014/main" id="{718DD24E-B832-41EA-99E4-4429B8122C37}"/>
              </a:ext>
            </a:extLst>
          </p:cNvPr>
          <p:cNvGrpSpPr/>
          <p:nvPr/>
        </p:nvGrpSpPr>
        <p:grpSpPr>
          <a:xfrm>
            <a:off x="12523475" y="5886453"/>
            <a:ext cx="3018640" cy="2502524"/>
            <a:chOff x="13146654" y="5402238"/>
            <a:chExt cx="3018640" cy="2502524"/>
          </a:xfrm>
        </p:grpSpPr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C3A99C4F-ECDC-4844-837B-73F6B04F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6654" y="5402238"/>
              <a:ext cx="3018640" cy="2502524"/>
            </a:xfrm>
            <a:prstGeom prst="rect">
              <a:avLst/>
            </a:prstGeom>
          </p:spPr>
        </p:pic>
      </p:grpSp>
      <p:grpSp>
        <p:nvGrpSpPr>
          <p:cNvPr id="35" name="그룹 1006">
            <a:extLst>
              <a:ext uri="{FF2B5EF4-FFF2-40B4-BE49-F238E27FC236}">
                <a16:creationId xmlns:a16="http://schemas.microsoft.com/office/drawing/2014/main" id="{2F981E60-9D42-4C7C-8F44-B2F55A03446F}"/>
              </a:ext>
            </a:extLst>
          </p:cNvPr>
          <p:cNvGrpSpPr/>
          <p:nvPr/>
        </p:nvGrpSpPr>
        <p:grpSpPr>
          <a:xfrm>
            <a:off x="6019800" y="5905500"/>
            <a:ext cx="3018640" cy="2502524"/>
            <a:chOff x="6642979" y="5421285"/>
            <a:chExt cx="3018640" cy="2502524"/>
          </a:xfrm>
        </p:grpSpPr>
        <p:pic>
          <p:nvPicPr>
            <p:cNvPr id="36" name="Object 16">
              <a:extLst>
                <a:ext uri="{FF2B5EF4-FFF2-40B4-BE49-F238E27FC236}">
                  <a16:creationId xmlns:a16="http://schemas.microsoft.com/office/drawing/2014/main" id="{4E3DA846-2D6B-446C-8539-6407116CC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2979" y="5421285"/>
              <a:ext cx="3018640" cy="2502524"/>
            </a:xfrm>
            <a:prstGeom prst="rect">
              <a:avLst/>
            </a:prstGeom>
          </p:spPr>
        </p:pic>
      </p:grpSp>
      <p:grpSp>
        <p:nvGrpSpPr>
          <p:cNvPr id="37" name="그룹 1008">
            <a:extLst>
              <a:ext uri="{FF2B5EF4-FFF2-40B4-BE49-F238E27FC236}">
                <a16:creationId xmlns:a16="http://schemas.microsoft.com/office/drawing/2014/main" id="{6A8287AA-7EFC-4279-944E-8B1B67FCA2CB}"/>
              </a:ext>
            </a:extLst>
          </p:cNvPr>
          <p:cNvGrpSpPr/>
          <p:nvPr/>
        </p:nvGrpSpPr>
        <p:grpSpPr>
          <a:xfrm>
            <a:off x="10266107" y="6234883"/>
            <a:ext cx="1092172" cy="1092172"/>
            <a:chOff x="10889286" y="5750668"/>
            <a:chExt cx="1092172" cy="1092172"/>
          </a:xfrm>
        </p:grpSpPr>
        <p:pic>
          <p:nvPicPr>
            <p:cNvPr id="38" name="Object 27">
              <a:extLst>
                <a:ext uri="{FF2B5EF4-FFF2-40B4-BE49-F238E27FC236}">
                  <a16:creationId xmlns:a16="http://schemas.microsoft.com/office/drawing/2014/main" id="{7D12B465-5E4D-4037-9191-72A4EB8A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9286" y="5750668"/>
              <a:ext cx="1092172" cy="1092172"/>
            </a:xfrm>
            <a:prstGeom prst="rect">
              <a:avLst/>
            </a:prstGeom>
          </p:spPr>
        </p:pic>
      </p:grp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5C763515-3774-43B8-8CDD-98884BE2157E}"/>
              </a:ext>
            </a:extLst>
          </p:cNvPr>
          <p:cNvGrpSpPr/>
          <p:nvPr/>
        </p:nvGrpSpPr>
        <p:grpSpPr>
          <a:xfrm>
            <a:off x="6961481" y="6187264"/>
            <a:ext cx="1091611" cy="1091611"/>
            <a:chOff x="7584660" y="5703049"/>
            <a:chExt cx="1091611" cy="1091611"/>
          </a:xfrm>
        </p:grpSpPr>
        <p:pic>
          <p:nvPicPr>
            <p:cNvPr id="42" name="Object 32">
              <a:extLst>
                <a:ext uri="{FF2B5EF4-FFF2-40B4-BE49-F238E27FC236}">
                  <a16:creationId xmlns:a16="http://schemas.microsoft.com/office/drawing/2014/main" id="{518B9AEB-5BB7-4E3A-A748-F5236164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4660" y="5703049"/>
              <a:ext cx="1091611" cy="1091611"/>
            </a:xfrm>
            <a:prstGeom prst="rect">
              <a:avLst/>
            </a:prstGeom>
          </p:spPr>
        </p:pic>
      </p:grpSp>
      <p:grpSp>
        <p:nvGrpSpPr>
          <p:cNvPr id="44" name="그룹 1010">
            <a:extLst>
              <a:ext uri="{FF2B5EF4-FFF2-40B4-BE49-F238E27FC236}">
                <a16:creationId xmlns:a16="http://schemas.microsoft.com/office/drawing/2014/main" id="{EBA242E0-F0FA-428C-8D66-77EB4DED35B9}"/>
              </a:ext>
            </a:extLst>
          </p:cNvPr>
          <p:cNvGrpSpPr/>
          <p:nvPr/>
        </p:nvGrpSpPr>
        <p:grpSpPr>
          <a:xfrm>
            <a:off x="13435226" y="6164353"/>
            <a:ext cx="1195136" cy="1195136"/>
            <a:chOff x="14058405" y="5680138"/>
            <a:chExt cx="1195136" cy="1195136"/>
          </a:xfrm>
        </p:grpSpPr>
        <p:pic>
          <p:nvPicPr>
            <p:cNvPr id="45" name="Object 36">
              <a:extLst>
                <a:ext uri="{FF2B5EF4-FFF2-40B4-BE49-F238E27FC236}">
                  <a16:creationId xmlns:a16="http://schemas.microsoft.com/office/drawing/2014/main" id="{C2089FDC-5618-4D76-8D06-435C884D5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8405" y="5680138"/>
              <a:ext cx="1195136" cy="11951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536596" y="7629312"/>
            <a:ext cx="4979481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kern="0" spc="200" dirty="0">
                <a:solidFill>
                  <a:srgbClr val="A3835F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웹페이지 제작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6005" y="7629312"/>
            <a:ext cx="469782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kern="0" spc="200" dirty="0">
                <a:solidFill>
                  <a:srgbClr val="A3835F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소비자 맞춤 제작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93201" y="7637389"/>
            <a:ext cx="469782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kern="0" spc="200" dirty="0">
                <a:solidFill>
                  <a:srgbClr val="A3835F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추모와 기억</a:t>
            </a:r>
            <a:endParaRPr 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시장조사 및 비교분석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C52C65-16F6-41C6-8CD3-FBDCC3E894D4}"/>
              </a:ext>
            </a:extLst>
          </p:cNvPr>
          <p:cNvGrpSpPr/>
          <p:nvPr/>
        </p:nvGrpSpPr>
        <p:grpSpPr>
          <a:xfrm>
            <a:off x="5710541" y="1005451"/>
            <a:ext cx="1815850" cy="595733"/>
            <a:chOff x="4874136" y="3333351"/>
            <a:chExt cx="6025322" cy="59573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5" name="Object 5"/>
            <p:cNvSpPr txBox="1"/>
            <p:nvPr/>
          </p:nvSpPr>
          <p:spPr>
            <a:xfrm>
              <a:off x="4874136" y="3372290"/>
              <a:ext cx="60253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추모관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91471A-D8D8-4778-B7F7-C5B7AC6F8FA2}"/>
              </a:ext>
            </a:extLst>
          </p:cNvPr>
          <p:cNvGrpSpPr/>
          <p:nvPr/>
        </p:nvGrpSpPr>
        <p:grpSpPr>
          <a:xfrm>
            <a:off x="7546231" y="1005451"/>
            <a:ext cx="1815850" cy="595733"/>
            <a:chOff x="4874136" y="3333351"/>
            <a:chExt cx="6025322" cy="595733"/>
          </a:xfrm>
        </p:grpSpPr>
        <p:grpSp>
          <p:nvGrpSpPr>
            <p:cNvPr id="40" name="그룹 1001">
              <a:extLst>
                <a:ext uri="{FF2B5EF4-FFF2-40B4-BE49-F238E27FC236}">
                  <a16:creationId xmlns:a16="http://schemas.microsoft.com/office/drawing/2014/main" id="{CB4DE658-3F45-431C-8C51-03D00A4DC5CD}"/>
                </a:ext>
              </a:extLst>
            </p:cNvPr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46" name="Object 2">
                <a:extLst>
                  <a:ext uri="{FF2B5EF4-FFF2-40B4-BE49-F238E27FC236}">
                    <a16:creationId xmlns:a16="http://schemas.microsoft.com/office/drawing/2014/main" id="{363D7569-9446-4CAA-9B17-70414E72D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43" name="Object 5">
              <a:extLst>
                <a:ext uri="{FF2B5EF4-FFF2-40B4-BE49-F238E27FC236}">
                  <a16:creationId xmlns:a16="http://schemas.microsoft.com/office/drawing/2014/main" id="{D4281CFC-91FD-4573-ABAF-C87C68075335}"/>
                </a:ext>
              </a:extLst>
            </p:cNvPr>
            <p:cNvSpPr txBox="1"/>
            <p:nvPr/>
          </p:nvSpPr>
          <p:spPr>
            <a:xfrm>
              <a:off x="4874136" y="3372290"/>
              <a:ext cx="60253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기억관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D5175A-9187-4ECD-85BA-90C2D452EE5F}"/>
              </a:ext>
            </a:extLst>
          </p:cNvPr>
          <p:cNvGrpSpPr/>
          <p:nvPr/>
        </p:nvGrpSpPr>
        <p:grpSpPr>
          <a:xfrm>
            <a:off x="9385550" y="1005451"/>
            <a:ext cx="1815850" cy="595733"/>
            <a:chOff x="4874136" y="3333351"/>
            <a:chExt cx="6025322" cy="595733"/>
          </a:xfrm>
        </p:grpSpPr>
        <p:grpSp>
          <p:nvGrpSpPr>
            <p:cNvPr id="48" name="그룹 1001">
              <a:extLst>
                <a:ext uri="{FF2B5EF4-FFF2-40B4-BE49-F238E27FC236}">
                  <a16:creationId xmlns:a16="http://schemas.microsoft.com/office/drawing/2014/main" id="{04DD4C40-47CF-466A-A2F7-360969F7A06F}"/>
                </a:ext>
              </a:extLst>
            </p:cNvPr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50" name="Object 2">
                <a:extLst>
                  <a:ext uri="{FF2B5EF4-FFF2-40B4-BE49-F238E27FC236}">
                    <a16:creationId xmlns:a16="http://schemas.microsoft.com/office/drawing/2014/main" id="{616502DE-5130-420C-9D4A-5582E9039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49" name="Object 5">
              <a:extLst>
                <a:ext uri="{FF2B5EF4-FFF2-40B4-BE49-F238E27FC236}">
                  <a16:creationId xmlns:a16="http://schemas.microsoft.com/office/drawing/2014/main" id="{E5544E2D-64D9-4515-8964-C3A9D630A32F}"/>
                </a:ext>
              </a:extLst>
            </p:cNvPr>
            <p:cNvSpPr txBox="1"/>
            <p:nvPr/>
          </p:nvSpPr>
          <p:spPr>
            <a:xfrm>
              <a:off x="4874136" y="3372290"/>
              <a:ext cx="60253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SNS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BC8BC1C4-29AC-4322-A9F7-393727356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672" y="5476999"/>
            <a:ext cx="7338809" cy="373431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E8BD401-20F1-42AE-8DE4-409F77EA5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95" y="2524284"/>
            <a:ext cx="7346194" cy="3734316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B41D60E0-B7F2-4CF1-812C-DB5DD2276772}"/>
              </a:ext>
            </a:extLst>
          </p:cNvPr>
          <p:cNvGrpSpPr/>
          <p:nvPr/>
        </p:nvGrpSpPr>
        <p:grpSpPr>
          <a:xfrm>
            <a:off x="11887200" y="4093575"/>
            <a:ext cx="1815850" cy="595733"/>
            <a:chOff x="4874136" y="3333351"/>
            <a:chExt cx="6025322" cy="595733"/>
          </a:xfrm>
        </p:grpSpPr>
        <p:grpSp>
          <p:nvGrpSpPr>
            <p:cNvPr id="58" name="그룹 1001">
              <a:extLst>
                <a:ext uri="{FF2B5EF4-FFF2-40B4-BE49-F238E27FC236}">
                  <a16:creationId xmlns:a16="http://schemas.microsoft.com/office/drawing/2014/main" id="{B592AFC1-F0FF-468F-960A-BE26A2C9F09E}"/>
                </a:ext>
              </a:extLst>
            </p:cNvPr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60" name="Object 2">
                <a:extLst>
                  <a:ext uri="{FF2B5EF4-FFF2-40B4-BE49-F238E27FC236}">
                    <a16:creationId xmlns:a16="http://schemas.microsoft.com/office/drawing/2014/main" id="{15FA1CBB-C993-4650-A42E-E4838670A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FFCA1D9B-1BF3-4659-A277-445CF2D8C8B4}"/>
                </a:ext>
              </a:extLst>
            </p:cNvPr>
            <p:cNvSpPr txBox="1"/>
            <p:nvPr/>
          </p:nvSpPr>
          <p:spPr>
            <a:xfrm>
              <a:off x="4874136" y="3372290"/>
              <a:ext cx="60253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kern="0" spc="100" dirty="0" err="1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리멤버유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14A9FC4-8AD9-4074-8257-7935A2D3D37F}"/>
              </a:ext>
            </a:extLst>
          </p:cNvPr>
          <p:cNvGrpSpPr/>
          <p:nvPr/>
        </p:nvGrpSpPr>
        <p:grpSpPr>
          <a:xfrm>
            <a:off x="1700614" y="6438900"/>
            <a:ext cx="4906209" cy="1815882"/>
            <a:chOff x="4874136" y="2725960"/>
            <a:chExt cx="6025322" cy="1815882"/>
          </a:xfrm>
        </p:grpSpPr>
        <p:grpSp>
          <p:nvGrpSpPr>
            <p:cNvPr id="62" name="그룹 1001">
              <a:extLst>
                <a:ext uri="{FF2B5EF4-FFF2-40B4-BE49-F238E27FC236}">
                  <a16:creationId xmlns:a16="http://schemas.microsoft.com/office/drawing/2014/main" id="{D320669D-B85B-4111-A3A7-D2C70D1846F0}"/>
                </a:ext>
              </a:extLst>
            </p:cNvPr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64" name="Object 2">
                <a:extLst>
                  <a:ext uri="{FF2B5EF4-FFF2-40B4-BE49-F238E27FC236}">
                    <a16:creationId xmlns:a16="http://schemas.microsoft.com/office/drawing/2014/main" id="{DD91BE55-9195-407E-9C0B-62A427B29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63" name="Object 5">
              <a:extLst>
                <a:ext uri="{FF2B5EF4-FFF2-40B4-BE49-F238E27FC236}">
                  <a16:creationId xmlns:a16="http://schemas.microsoft.com/office/drawing/2014/main" id="{AF3C29E0-F6BC-4F8A-B5FD-11C534D0D393}"/>
                </a:ext>
              </a:extLst>
            </p:cNvPr>
            <p:cNvSpPr txBox="1"/>
            <p:nvPr/>
          </p:nvSpPr>
          <p:spPr>
            <a:xfrm>
              <a:off x="4874136" y="2725960"/>
              <a:ext cx="6025322" cy="18158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kern="0" spc="10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세월호 참사 온라인 기억관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2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시장조사 및 비교분석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C52C65-16F6-41C6-8CD3-FBDCC3E894D4}"/>
              </a:ext>
            </a:extLst>
          </p:cNvPr>
          <p:cNvGrpSpPr/>
          <p:nvPr/>
        </p:nvGrpSpPr>
        <p:grpSpPr>
          <a:xfrm>
            <a:off x="5710541" y="1005451"/>
            <a:ext cx="1815850" cy="595733"/>
            <a:chOff x="4874136" y="3333351"/>
            <a:chExt cx="6025322" cy="59573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5" name="Object 5"/>
            <p:cNvSpPr txBox="1"/>
            <p:nvPr/>
          </p:nvSpPr>
          <p:spPr>
            <a:xfrm>
              <a:off x="4874136" y="3372290"/>
              <a:ext cx="60253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추모관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91471A-D8D8-4778-B7F7-C5B7AC6F8FA2}"/>
              </a:ext>
            </a:extLst>
          </p:cNvPr>
          <p:cNvGrpSpPr/>
          <p:nvPr/>
        </p:nvGrpSpPr>
        <p:grpSpPr>
          <a:xfrm>
            <a:off x="7546231" y="1005451"/>
            <a:ext cx="1815850" cy="595733"/>
            <a:chOff x="4874136" y="3333351"/>
            <a:chExt cx="6025322" cy="595733"/>
          </a:xfrm>
        </p:grpSpPr>
        <p:grpSp>
          <p:nvGrpSpPr>
            <p:cNvPr id="40" name="그룹 1001">
              <a:extLst>
                <a:ext uri="{FF2B5EF4-FFF2-40B4-BE49-F238E27FC236}">
                  <a16:creationId xmlns:a16="http://schemas.microsoft.com/office/drawing/2014/main" id="{CB4DE658-3F45-431C-8C51-03D00A4DC5CD}"/>
                </a:ext>
              </a:extLst>
            </p:cNvPr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46" name="Object 2">
                <a:extLst>
                  <a:ext uri="{FF2B5EF4-FFF2-40B4-BE49-F238E27FC236}">
                    <a16:creationId xmlns:a16="http://schemas.microsoft.com/office/drawing/2014/main" id="{363D7569-9446-4CAA-9B17-70414E72D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43" name="Object 5">
              <a:extLst>
                <a:ext uri="{FF2B5EF4-FFF2-40B4-BE49-F238E27FC236}">
                  <a16:creationId xmlns:a16="http://schemas.microsoft.com/office/drawing/2014/main" id="{D4281CFC-91FD-4573-ABAF-C87C68075335}"/>
                </a:ext>
              </a:extLst>
            </p:cNvPr>
            <p:cNvSpPr txBox="1"/>
            <p:nvPr/>
          </p:nvSpPr>
          <p:spPr>
            <a:xfrm>
              <a:off x="4874136" y="3372290"/>
              <a:ext cx="60253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기억관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D5175A-9187-4ECD-85BA-90C2D452EE5F}"/>
              </a:ext>
            </a:extLst>
          </p:cNvPr>
          <p:cNvGrpSpPr/>
          <p:nvPr/>
        </p:nvGrpSpPr>
        <p:grpSpPr>
          <a:xfrm>
            <a:off x="9385550" y="1005451"/>
            <a:ext cx="1815850" cy="595733"/>
            <a:chOff x="4874136" y="3333351"/>
            <a:chExt cx="6025322" cy="595733"/>
          </a:xfrm>
        </p:grpSpPr>
        <p:grpSp>
          <p:nvGrpSpPr>
            <p:cNvPr id="48" name="그룹 1001">
              <a:extLst>
                <a:ext uri="{FF2B5EF4-FFF2-40B4-BE49-F238E27FC236}">
                  <a16:creationId xmlns:a16="http://schemas.microsoft.com/office/drawing/2014/main" id="{04DD4C40-47CF-466A-A2F7-360969F7A06F}"/>
                </a:ext>
              </a:extLst>
            </p:cNvPr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50" name="Object 2">
                <a:extLst>
                  <a:ext uri="{FF2B5EF4-FFF2-40B4-BE49-F238E27FC236}">
                    <a16:creationId xmlns:a16="http://schemas.microsoft.com/office/drawing/2014/main" id="{616502DE-5130-420C-9D4A-5582E9039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49" name="Object 5">
              <a:extLst>
                <a:ext uri="{FF2B5EF4-FFF2-40B4-BE49-F238E27FC236}">
                  <a16:creationId xmlns:a16="http://schemas.microsoft.com/office/drawing/2014/main" id="{E5544E2D-64D9-4515-8964-C3A9D630A32F}"/>
                </a:ext>
              </a:extLst>
            </p:cNvPr>
            <p:cNvSpPr txBox="1"/>
            <p:nvPr/>
          </p:nvSpPr>
          <p:spPr>
            <a:xfrm>
              <a:off x="4874136" y="3372290"/>
              <a:ext cx="60253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kern="0" spc="100" dirty="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SNS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BC8BC1C4-29AC-4322-A9F7-393727356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672" y="5476999"/>
            <a:ext cx="7338809" cy="373431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E8BD401-20F1-42AE-8DE4-409F77EA5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95" y="2524284"/>
            <a:ext cx="7346194" cy="3734316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B41D60E0-B7F2-4CF1-812C-DB5DD2276772}"/>
              </a:ext>
            </a:extLst>
          </p:cNvPr>
          <p:cNvGrpSpPr/>
          <p:nvPr/>
        </p:nvGrpSpPr>
        <p:grpSpPr>
          <a:xfrm>
            <a:off x="11887200" y="4093575"/>
            <a:ext cx="1815850" cy="595733"/>
            <a:chOff x="4874136" y="3333351"/>
            <a:chExt cx="6025322" cy="595733"/>
          </a:xfrm>
        </p:grpSpPr>
        <p:grpSp>
          <p:nvGrpSpPr>
            <p:cNvPr id="58" name="그룹 1001">
              <a:extLst>
                <a:ext uri="{FF2B5EF4-FFF2-40B4-BE49-F238E27FC236}">
                  <a16:creationId xmlns:a16="http://schemas.microsoft.com/office/drawing/2014/main" id="{B592AFC1-F0FF-468F-960A-BE26A2C9F09E}"/>
                </a:ext>
              </a:extLst>
            </p:cNvPr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60" name="Object 2">
                <a:extLst>
                  <a:ext uri="{FF2B5EF4-FFF2-40B4-BE49-F238E27FC236}">
                    <a16:creationId xmlns:a16="http://schemas.microsoft.com/office/drawing/2014/main" id="{15FA1CBB-C993-4650-A42E-E4838670A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FFCA1D9B-1BF3-4659-A277-445CF2D8C8B4}"/>
                </a:ext>
              </a:extLst>
            </p:cNvPr>
            <p:cNvSpPr txBox="1"/>
            <p:nvPr/>
          </p:nvSpPr>
          <p:spPr>
            <a:xfrm>
              <a:off x="4874136" y="3372290"/>
              <a:ext cx="602532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kern="0" spc="100" dirty="0" err="1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리멤버유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14A9FC4-8AD9-4074-8257-7935A2D3D37F}"/>
              </a:ext>
            </a:extLst>
          </p:cNvPr>
          <p:cNvGrpSpPr/>
          <p:nvPr/>
        </p:nvGrpSpPr>
        <p:grpSpPr>
          <a:xfrm>
            <a:off x="1700614" y="6438900"/>
            <a:ext cx="4906209" cy="1815882"/>
            <a:chOff x="4874136" y="2725960"/>
            <a:chExt cx="6025322" cy="1815882"/>
          </a:xfrm>
        </p:grpSpPr>
        <p:grpSp>
          <p:nvGrpSpPr>
            <p:cNvPr id="62" name="그룹 1001">
              <a:extLst>
                <a:ext uri="{FF2B5EF4-FFF2-40B4-BE49-F238E27FC236}">
                  <a16:creationId xmlns:a16="http://schemas.microsoft.com/office/drawing/2014/main" id="{D320669D-B85B-4111-A3A7-D2C70D1846F0}"/>
                </a:ext>
              </a:extLst>
            </p:cNvPr>
            <p:cNvGrpSpPr/>
            <p:nvPr/>
          </p:nvGrpSpPr>
          <p:grpSpPr>
            <a:xfrm>
              <a:off x="5247628" y="3333351"/>
              <a:ext cx="5344172" cy="595733"/>
              <a:chOff x="6136996" y="3333351"/>
              <a:chExt cx="3565436" cy="595733"/>
            </a:xfrm>
          </p:grpSpPr>
          <p:pic>
            <p:nvPicPr>
              <p:cNvPr id="64" name="Object 2">
                <a:extLst>
                  <a:ext uri="{FF2B5EF4-FFF2-40B4-BE49-F238E27FC236}">
                    <a16:creationId xmlns:a16="http://schemas.microsoft.com/office/drawing/2014/main" id="{DD91BE55-9195-407E-9C0B-62A427B29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136996" y="3333351"/>
                <a:ext cx="3565436" cy="595733"/>
              </a:xfrm>
              <a:prstGeom prst="rect">
                <a:avLst/>
              </a:prstGeom>
            </p:spPr>
          </p:pic>
        </p:grpSp>
        <p:sp>
          <p:nvSpPr>
            <p:cNvPr id="63" name="Object 5">
              <a:extLst>
                <a:ext uri="{FF2B5EF4-FFF2-40B4-BE49-F238E27FC236}">
                  <a16:creationId xmlns:a16="http://schemas.microsoft.com/office/drawing/2014/main" id="{AF3C29E0-F6BC-4F8A-B5FD-11C534D0D393}"/>
                </a:ext>
              </a:extLst>
            </p:cNvPr>
            <p:cNvSpPr txBox="1"/>
            <p:nvPr/>
          </p:nvSpPr>
          <p:spPr>
            <a:xfrm>
              <a:off x="4874136" y="2725960"/>
              <a:ext cx="6025322" cy="18158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b="1" kern="0" spc="100">
                  <a:solidFill>
                    <a:srgbClr val="FFFFFF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세월호 참사 온라인 기억관</a:t>
              </a:r>
              <a:endParaRPr 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884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C5BC979-F933-4CDA-8C38-3F33AD92F925}"/>
              </a:ext>
            </a:extLst>
          </p:cNvPr>
          <p:cNvGrpSpPr/>
          <p:nvPr/>
        </p:nvGrpSpPr>
        <p:grpSpPr>
          <a:xfrm>
            <a:off x="1981200" y="2592440"/>
            <a:ext cx="7004174" cy="2474860"/>
            <a:chOff x="1981200" y="2592440"/>
            <a:chExt cx="7004174" cy="247486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9A4AB59-EF57-436D-A791-E858335806FC}"/>
                </a:ext>
              </a:extLst>
            </p:cNvPr>
            <p:cNvSpPr/>
            <p:nvPr/>
          </p:nvSpPr>
          <p:spPr>
            <a:xfrm>
              <a:off x="2145001" y="2592440"/>
              <a:ext cx="6407544" cy="2444729"/>
            </a:xfrm>
            <a:prstGeom prst="roundRect">
              <a:avLst/>
            </a:prstGeom>
            <a:solidFill>
              <a:srgbClr val="C7B3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0332BCC-499D-4B84-9534-CEFFB307954A}"/>
                </a:ext>
              </a:extLst>
            </p:cNvPr>
            <p:cNvSpPr/>
            <p:nvPr/>
          </p:nvSpPr>
          <p:spPr>
            <a:xfrm>
              <a:off x="1981200" y="3174445"/>
              <a:ext cx="6567304" cy="1892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고인과의 추억을 웹페이지화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가족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친구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지인들과 공유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부고장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933D61-6F89-4DC7-81D5-8F1E469841F0}"/>
                </a:ext>
              </a:extLst>
            </p:cNvPr>
            <p:cNvGrpSpPr/>
            <p:nvPr/>
          </p:nvGrpSpPr>
          <p:grpSpPr>
            <a:xfrm>
              <a:off x="7537574" y="2798811"/>
              <a:ext cx="1447800" cy="338554"/>
              <a:chOff x="6133779" y="4551006"/>
              <a:chExt cx="1447800" cy="33855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CE0502-616F-4E22-95C3-33CD10A801C5}"/>
                  </a:ext>
                </a:extLst>
              </p:cNvPr>
              <p:cNvSpPr txBox="1"/>
              <p:nvPr/>
            </p:nvSpPr>
            <p:spPr>
              <a:xfrm>
                <a:off x="6133779" y="4551006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S    </a:t>
                </a:r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강점</a:t>
                </a: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2BDD7BC5-9F93-49D6-876D-90A1D5A142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21" y="4606480"/>
                <a:ext cx="0" cy="25096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68F39F-E79A-405C-89FB-B2C0E7CB3140}"/>
              </a:ext>
            </a:extLst>
          </p:cNvPr>
          <p:cNvGrpSpPr/>
          <p:nvPr/>
        </p:nvGrpSpPr>
        <p:grpSpPr>
          <a:xfrm>
            <a:off x="9906001" y="2592440"/>
            <a:ext cx="6501888" cy="2474860"/>
            <a:chOff x="9906001" y="2592440"/>
            <a:chExt cx="6501888" cy="247486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8D209D0-AD58-4886-BB1C-FC0759A60E7F}"/>
                </a:ext>
              </a:extLst>
            </p:cNvPr>
            <p:cNvSpPr/>
            <p:nvPr/>
          </p:nvSpPr>
          <p:spPr>
            <a:xfrm>
              <a:off x="10000344" y="2592440"/>
              <a:ext cx="6407544" cy="2444729"/>
            </a:xfrm>
            <a:prstGeom prst="roundRect">
              <a:avLst/>
            </a:prstGeom>
            <a:solidFill>
              <a:srgbClr val="C7B3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FED182-00C7-491A-B60B-CB728F2DE613}"/>
                </a:ext>
              </a:extLst>
            </p:cNvPr>
            <p:cNvSpPr/>
            <p:nvPr/>
          </p:nvSpPr>
          <p:spPr>
            <a:xfrm>
              <a:off x="9906001" y="3174445"/>
              <a:ext cx="6501888" cy="1892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추모관으로만 이용 가능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algn="ctr"/>
              <a:r>
                <a:rPr lang="ko-KR" altLang="en-US" sz="20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공유시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공유코드만 사용가능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BC2068D-0BAC-4E35-95FB-0B1DFB01E765}"/>
                </a:ext>
              </a:extLst>
            </p:cNvPr>
            <p:cNvGrpSpPr/>
            <p:nvPr/>
          </p:nvGrpSpPr>
          <p:grpSpPr>
            <a:xfrm>
              <a:off x="10097110" y="2802629"/>
              <a:ext cx="1447800" cy="338554"/>
              <a:chOff x="6133779" y="4551006"/>
              <a:chExt cx="1447800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49ABB3-8BCF-4BC5-853A-6604CD901294}"/>
                  </a:ext>
                </a:extLst>
              </p:cNvPr>
              <p:cNvSpPr txBox="1"/>
              <p:nvPr/>
            </p:nvSpPr>
            <p:spPr>
              <a:xfrm>
                <a:off x="6133779" y="4551006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약점</a:t>
                </a:r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      W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2E98B9FA-3768-4680-821C-E6307ABE3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5821" y="4606480"/>
                <a:ext cx="0" cy="25096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53273F-C0ED-42E8-AF08-AAE4B0DE553B}"/>
              </a:ext>
            </a:extLst>
          </p:cNvPr>
          <p:cNvGrpSpPr/>
          <p:nvPr/>
        </p:nvGrpSpPr>
        <p:grpSpPr>
          <a:xfrm>
            <a:off x="9977558" y="6819900"/>
            <a:ext cx="6458802" cy="2508463"/>
            <a:chOff x="9977558" y="6819900"/>
            <a:chExt cx="6458802" cy="2508463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0C55D25-145F-46E6-8E95-0341869503D8}"/>
                </a:ext>
              </a:extLst>
            </p:cNvPr>
            <p:cNvSpPr/>
            <p:nvPr/>
          </p:nvSpPr>
          <p:spPr>
            <a:xfrm>
              <a:off x="10028815" y="6883634"/>
              <a:ext cx="6407544" cy="2444729"/>
            </a:xfrm>
            <a:prstGeom prst="roundRect">
              <a:avLst/>
            </a:prstGeom>
            <a:solidFill>
              <a:srgbClr val="C7B3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344E7F4-1894-4505-9EEC-3804B9C24C86}"/>
                </a:ext>
              </a:extLst>
            </p:cNvPr>
            <p:cNvSpPr/>
            <p:nvPr/>
          </p:nvSpPr>
          <p:spPr>
            <a:xfrm>
              <a:off x="9977558" y="6819900"/>
              <a:ext cx="6458802" cy="1892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추모관이기에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사용시 꺼려질 수 있음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2F538EC-8A1D-4805-B8DB-3C08CA8BA944}"/>
                </a:ext>
              </a:extLst>
            </p:cNvPr>
            <p:cNvGrpSpPr/>
            <p:nvPr/>
          </p:nvGrpSpPr>
          <p:grpSpPr>
            <a:xfrm>
              <a:off x="10097110" y="8746017"/>
              <a:ext cx="1447800" cy="338554"/>
              <a:chOff x="6133779" y="4551006"/>
              <a:chExt cx="1447800" cy="338554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3CD921C-00B8-45A1-BE01-9A170D3A308F}"/>
                  </a:ext>
                </a:extLst>
              </p:cNvPr>
              <p:cNvSpPr txBox="1"/>
              <p:nvPr/>
            </p:nvSpPr>
            <p:spPr>
              <a:xfrm>
                <a:off x="6133779" y="4551006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위협</a:t>
                </a:r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      T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7B13F329-1709-43A5-AAF1-D35F1DC7E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270" y="4606480"/>
                <a:ext cx="0" cy="25096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4B0301-50EB-4250-A01C-7CFBC15244FE}"/>
              </a:ext>
            </a:extLst>
          </p:cNvPr>
          <p:cNvGrpSpPr/>
          <p:nvPr/>
        </p:nvGrpSpPr>
        <p:grpSpPr>
          <a:xfrm>
            <a:off x="1981200" y="6816354"/>
            <a:ext cx="7010400" cy="2444729"/>
            <a:chOff x="1981200" y="6816354"/>
            <a:chExt cx="7010400" cy="244472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B38AE11-0B31-4C14-9373-A32C7D8E132B}"/>
                </a:ext>
              </a:extLst>
            </p:cNvPr>
            <p:cNvSpPr/>
            <p:nvPr/>
          </p:nvSpPr>
          <p:spPr>
            <a:xfrm>
              <a:off x="2140960" y="6816354"/>
              <a:ext cx="6407543" cy="2444729"/>
            </a:xfrm>
            <a:prstGeom prst="roundRect">
              <a:avLst/>
            </a:prstGeom>
            <a:solidFill>
              <a:srgbClr val="C7B3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4837F-F9BB-4ADD-A2CD-21C13891B639}"/>
                </a:ext>
              </a:extLst>
            </p:cNvPr>
            <p:cNvSpPr/>
            <p:nvPr/>
          </p:nvSpPr>
          <p:spPr>
            <a:xfrm>
              <a:off x="1981200" y="6819900"/>
              <a:ext cx="6567304" cy="1892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부고시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부고장 발송 가능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웹페이지이기 때문에 장기적인 보관 가능</a:t>
              </a: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3B1DB87-CCD2-463E-ABE4-45001AE4F45F}"/>
                </a:ext>
              </a:extLst>
            </p:cNvPr>
            <p:cNvGrpSpPr/>
            <p:nvPr/>
          </p:nvGrpSpPr>
          <p:grpSpPr>
            <a:xfrm>
              <a:off x="7543800" y="8753986"/>
              <a:ext cx="1447800" cy="338554"/>
              <a:chOff x="6140005" y="4551006"/>
              <a:chExt cx="1447800" cy="338554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6525EAF-F5B9-49D2-AFE9-163D9FFD9901}"/>
                  </a:ext>
                </a:extLst>
              </p:cNvPr>
              <p:cNvSpPr txBox="1"/>
              <p:nvPr/>
            </p:nvSpPr>
            <p:spPr>
              <a:xfrm>
                <a:off x="6140005" y="4551006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O    </a:t>
                </a:r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기회</a:t>
                </a: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169B0D83-13F2-485E-8525-ADDD47FC2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20" y="4606480"/>
                <a:ext cx="0" cy="25096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SWOT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B53F04-D48D-4513-8FC9-45083E25922E}"/>
              </a:ext>
            </a:extLst>
          </p:cNvPr>
          <p:cNvGrpSpPr/>
          <p:nvPr/>
        </p:nvGrpSpPr>
        <p:grpSpPr>
          <a:xfrm rot="18943158">
            <a:off x="7250403" y="3924300"/>
            <a:ext cx="4114798" cy="4114800"/>
            <a:chOff x="6019802" y="3924300"/>
            <a:chExt cx="4114798" cy="4114800"/>
          </a:xfrm>
          <a:solidFill>
            <a:srgbClr val="A3835F"/>
          </a:solidFill>
        </p:grpSpPr>
        <p:sp>
          <p:nvSpPr>
            <p:cNvPr id="42" name="십자형 41">
              <a:extLst>
                <a:ext uri="{FF2B5EF4-FFF2-40B4-BE49-F238E27FC236}">
                  <a16:creationId xmlns:a16="http://schemas.microsoft.com/office/drawing/2014/main" id="{C73B4F83-B91F-494C-8F78-7ACB797194E7}"/>
                </a:ext>
              </a:extLst>
            </p:cNvPr>
            <p:cNvSpPr/>
            <p:nvPr/>
          </p:nvSpPr>
          <p:spPr>
            <a:xfrm>
              <a:off x="6684635" y="4610100"/>
              <a:ext cx="2722418" cy="2722418"/>
            </a:xfrm>
            <a:prstGeom prst="plus">
              <a:avLst/>
            </a:prstGeom>
            <a:grpFill/>
            <a:ln w="88900">
              <a:solidFill>
                <a:srgbClr val="A383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4" name="순서도: 수동 연산 43">
              <a:extLst>
                <a:ext uri="{FF2B5EF4-FFF2-40B4-BE49-F238E27FC236}">
                  <a16:creationId xmlns:a16="http://schemas.microsoft.com/office/drawing/2014/main" id="{CF59B2B0-1ECE-45AB-857C-E7AE31283664}"/>
                </a:ext>
              </a:extLst>
            </p:cNvPr>
            <p:cNvSpPr/>
            <p:nvPr/>
          </p:nvSpPr>
          <p:spPr>
            <a:xfrm>
              <a:off x="6934199" y="3924300"/>
              <a:ext cx="2209801" cy="647700"/>
            </a:xfrm>
            <a:prstGeom prst="flowChartManualOperation">
              <a:avLst/>
            </a:prstGeom>
            <a:grpFill/>
            <a:ln w="88900">
              <a:solidFill>
                <a:srgbClr val="A383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5" name="순서도: 수동 연산 44">
              <a:extLst>
                <a:ext uri="{FF2B5EF4-FFF2-40B4-BE49-F238E27FC236}">
                  <a16:creationId xmlns:a16="http://schemas.microsoft.com/office/drawing/2014/main" id="{B0F3243F-DDAD-420A-BC85-09CD0E98B058}"/>
                </a:ext>
              </a:extLst>
            </p:cNvPr>
            <p:cNvSpPr/>
            <p:nvPr/>
          </p:nvSpPr>
          <p:spPr>
            <a:xfrm rot="16200000">
              <a:off x="5210858" y="5675353"/>
              <a:ext cx="2240973" cy="623086"/>
            </a:xfrm>
            <a:prstGeom prst="flowChartManualOperation">
              <a:avLst/>
            </a:prstGeom>
            <a:grpFill/>
            <a:ln w="88900">
              <a:solidFill>
                <a:srgbClr val="A383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1" name="순서도: 수동 연산 50">
              <a:extLst>
                <a:ext uri="{FF2B5EF4-FFF2-40B4-BE49-F238E27FC236}">
                  <a16:creationId xmlns:a16="http://schemas.microsoft.com/office/drawing/2014/main" id="{6C39F574-5174-47B3-98C5-44A26FBBD093}"/>
                </a:ext>
              </a:extLst>
            </p:cNvPr>
            <p:cNvSpPr/>
            <p:nvPr/>
          </p:nvSpPr>
          <p:spPr>
            <a:xfrm rot="10800000">
              <a:off x="6934200" y="7370618"/>
              <a:ext cx="2241024" cy="668482"/>
            </a:xfrm>
            <a:prstGeom prst="flowChartManualOperation">
              <a:avLst/>
            </a:prstGeom>
            <a:grpFill/>
            <a:ln w="88900">
              <a:solidFill>
                <a:srgbClr val="A383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2" name="순서도: 수동 연산 51">
              <a:extLst>
                <a:ext uri="{FF2B5EF4-FFF2-40B4-BE49-F238E27FC236}">
                  <a16:creationId xmlns:a16="http://schemas.microsoft.com/office/drawing/2014/main" id="{3E4B16F0-C988-4646-BDF5-2B96154C0FA7}"/>
                </a:ext>
              </a:extLst>
            </p:cNvPr>
            <p:cNvSpPr/>
            <p:nvPr/>
          </p:nvSpPr>
          <p:spPr>
            <a:xfrm rot="5400000">
              <a:off x="8686800" y="5628409"/>
              <a:ext cx="2209800" cy="685800"/>
            </a:xfrm>
            <a:prstGeom prst="flowChartManualOperation">
              <a:avLst/>
            </a:prstGeom>
            <a:grpFill/>
            <a:ln w="88900">
              <a:solidFill>
                <a:srgbClr val="A383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E94C6A1-E6C9-430C-BB64-E3D4EA06383F}"/>
              </a:ext>
            </a:extLst>
          </p:cNvPr>
          <p:cNvSpPr txBox="1"/>
          <p:nvPr/>
        </p:nvSpPr>
        <p:spPr>
          <a:xfrm>
            <a:off x="8534400" y="5519099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SWOT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323806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비즈니스 모델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sp>
        <p:nvSpPr>
          <p:cNvPr id="39" name="Object 3">
            <a:extLst>
              <a:ext uri="{FF2B5EF4-FFF2-40B4-BE49-F238E27FC236}">
                <a16:creationId xmlns:a16="http://schemas.microsoft.com/office/drawing/2014/main" id="{B0140DF4-0E27-46DF-A6DD-77501C71DC14}"/>
              </a:ext>
            </a:extLst>
          </p:cNvPr>
          <p:cNvSpPr txBox="1"/>
          <p:nvPr/>
        </p:nvSpPr>
        <p:spPr>
          <a:xfrm>
            <a:off x="889187" y="2571074"/>
            <a:ext cx="5767065" cy="2569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100" b="1" kern="0" spc="200" dirty="0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구독</a:t>
            </a:r>
            <a:endParaRPr lang="en-US" altLang="ko-KR" sz="6100" b="1" kern="0" spc="200" dirty="0"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Caviar Dreams" pitchFamily="34" charset="0"/>
            </a:endParaRPr>
          </a:p>
          <a:p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공간 커스텀 가능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저장공간 추가 제공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전용 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URL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제공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영상 업로드 가능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634329C1-F548-49EF-840E-33E7A7060D05}"/>
              </a:ext>
            </a:extLst>
          </p:cNvPr>
          <p:cNvGrpSpPr/>
          <p:nvPr/>
        </p:nvGrpSpPr>
        <p:grpSpPr>
          <a:xfrm>
            <a:off x="6139044" y="-223938"/>
            <a:ext cx="12834755" cy="10733591"/>
            <a:chOff x="11471877" y="-223938"/>
            <a:chExt cx="420015" cy="10733591"/>
          </a:xfrm>
        </p:grpSpPr>
        <p:pic>
          <p:nvPicPr>
            <p:cNvPr id="49" name="Object 10">
              <a:extLst>
                <a:ext uri="{FF2B5EF4-FFF2-40B4-BE49-F238E27FC236}">
                  <a16:creationId xmlns:a16="http://schemas.microsoft.com/office/drawing/2014/main" id="{686D85D1-2797-459C-8787-CC27D7D2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877" y="-223938"/>
              <a:ext cx="420015" cy="10733591"/>
            </a:xfrm>
            <a:prstGeom prst="rect">
              <a:avLst/>
            </a:prstGeom>
          </p:spPr>
        </p:pic>
      </p:grpSp>
      <p:sp>
        <p:nvSpPr>
          <p:cNvPr id="57" name="Object 17">
            <a:extLst>
              <a:ext uri="{FF2B5EF4-FFF2-40B4-BE49-F238E27FC236}">
                <a16:creationId xmlns:a16="http://schemas.microsoft.com/office/drawing/2014/main" id="{125A2ECB-66D3-4601-AC1B-5E1F04CD2E2A}"/>
              </a:ext>
            </a:extLst>
          </p:cNvPr>
          <p:cNvSpPr txBox="1"/>
          <p:nvPr/>
        </p:nvSpPr>
        <p:spPr>
          <a:xfrm>
            <a:off x="17715235" y="527234"/>
            <a:ext cx="84039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b="1" kern="0" spc="1000" dirty="0">
                <a:solidFill>
                  <a:srgbClr val="FD8A6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1 </a:t>
            </a:r>
            <a:r>
              <a:rPr lang="en-US" sz="2100" b="1" kern="0" spc="1000" dirty="0">
                <a:solidFill>
                  <a:srgbClr val="FFFFFF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9AAC4-AB54-48AE-84D8-49EED56E57BD}"/>
              </a:ext>
            </a:extLst>
          </p:cNvPr>
          <p:cNvSpPr txBox="1"/>
          <p:nvPr/>
        </p:nvSpPr>
        <p:spPr>
          <a:xfrm>
            <a:off x="9383854" y="311070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이용비용 캡처</a:t>
            </a:r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43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비즈니스 모델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634329C1-F548-49EF-840E-33E7A7060D05}"/>
              </a:ext>
            </a:extLst>
          </p:cNvPr>
          <p:cNvGrpSpPr/>
          <p:nvPr/>
        </p:nvGrpSpPr>
        <p:grpSpPr>
          <a:xfrm>
            <a:off x="6139044" y="-223938"/>
            <a:ext cx="12834755" cy="10733591"/>
            <a:chOff x="11471877" y="-223938"/>
            <a:chExt cx="420015" cy="10733591"/>
          </a:xfrm>
        </p:grpSpPr>
        <p:pic>
          <p:nvPicPr>
            <p:cNvPr id="49" name="Object 10">
              <a:extLst>
                <a:ext uri="{FF2B5EF4-FFF2-40B4-BE49-F238E27FC236}">
                  <a16:creationId xmlns:a16="http://schemas.microsoft.com/office/drawing/2014/main" id="{686D85D1-2797-459C-8787-CC27D7D2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877" y="-223938"/>
              <a:ext cx="420015" cy="10733591"/>
            </a:xfrm>
            <a:prstGeom prst="rect">
              <a:avLst/>
            </a:prstGeom>
          </p:spPr>
        </p:pic>
      </p:grpSp>
      <p:sp>
        <p:nvSpPr>
          <p:cNvPr id="57" name="Object 17">
            <a:extLst>
              <a:ext uri="{FF2B5EF4-FFF2-40B4-BE49-F238E27FC236}">
                <a16:creationId xmlns:a16="http://schemas.microsoft.com/office/drawing/2014/main" id="{125A2ECB-66D3-4601-AC1B-5E1F04CD2E2A}"/>
              </a:ext>
            </a:extLst>
          </p:cNvPr>
          <p:cNvSpPr txBox="1"/>
          <p:nvPr/>
        </p:nvSpPr>
        <p:spPr>
          <a:xfrm>
            <a:off x="17715235" y="527234"/>
            <a:ext cx="84039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b="1" kern="0" spc="10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1</a:t>
            </a:r>
            <a:r>
              <a:rPr lang="en-US" sz="2100" b="1" kern="0" spc="1000" dirty="0">
                <a:solidFill>
                  <a:srgbClr val="FD8A6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 2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40506EEF-8593-4987-80F5-8F5B8CA7501A}"/>
              </a:ext>
            </a:extLst>
          </p:cNvPr>
          <p:cNvSpPr txBox="1"/>
          <p:nvPr/>
        </p:nvSpPr>
        <p:spPr>
          <a:xfrm>
            <a:off x="889187" y="2552700"/>
            <a:ext cx="5767065" cy="16466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100" b="1" kern="0" spc="200" dirty="0" err="1"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Caviar Dreams" pitchFamily="34" charset="0"/>
              </a:rPr>
              <a:t>베너광고</a:t>
            </a:r>
            <a:endParaRPr lang="en-US" altLang="ko-KR" sz="6100" b="1" kern="0" spc="200" dirty="0"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Caviar Dreams" pitchFamily="34" charset="0"/>
            </a:endParaRPr>
          </a:p>
          <a:p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Google Ads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4DB225-32F0-4F8D-86A1-5856A697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946" y="2435375"/>
            <a:ext cx="11801054" cy="54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26577" y="1005451"/>
            <a:ext cx="5312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kern="0" spc="100" dirty="0">
                <a:solidFill>
                  <a:srgbClr val="595959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구동화면</a:t>
            </a:r>
            <a:endParaRPr 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3337"/>
            <a:ext cx="12649200" cy="79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7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327</Words>
  <Application>Microsoft Office PowerPoint</Application>
  <PresentationFormat>사용자 지정</PresentationFormat>
  <Paragraphs>104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공체 Light</vt:lpstr>
      <vt:lpstr>Caviar Dreams</vt:lpstr>
      <vt:lpstr>Noto Sans CJK KR Black</vt:lpstr>
      <vt:lpstr>NanumSquare</vt:lpstr>
      <vt:lpstr>공체 Medium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ihg1130@naver.com</cp:lastModifiedBy>
  <cp:revision>23</cp:revision>
  <dcterms:created xsi:type="dcterms:W3CDTF">2023-06-13T17:43:53Z</dcterms:created>
  <dcterms:modified xsi:type="dcterms:W3CDTF">2023-06-14T17:27:31Z</dcterms:modified>
</cp:coreProperties>
</file>